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Nunito Bold" charset="1" panose="00000000000000000000"/>
      <p:regular r:id="rId23"/>
    </p:embeddedFont>
    <p:embeddedFont>
      <p:font typeface="Montserrat Bold" charset="1" panose="00000800000000000000"/>
      <p:regular r:id="rId24"/>
    </p:embeddedFont>
    <p:embeddedFont>
      <p:font typeface="Nunito Ultra-Bold" charset="1" panose="00000000000000000000"/>
      <p:regular r:id="rId25"/>
    </p:embeddedFont>
    <p:embeddedFont>
      <p:font typeface="Montserrat" charset="1" panose="00000500000000000000"/>
      <p:regular r:id="rId26"/>
    </p:embeddedFont>
    <p:embeddedFont>
      <p:font typeface="Nunito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5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6.png" Type="http://schemas.openxmlformats.org/officeDocument/2006/relationships/image"/><Relationship Id="rId8" Target="../media/image15.png" Type="http://schemas.openxmlformats.org/officeDocument/2006/relationships/image"/><Relationship Id="rId9" Target="../media/image3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6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5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11.jpeg" Type="http://schemas.openxmlformats.org/officeDocument/2006/relationships/image"/><Relationship Id="rId8" Target="../media/image12.jpe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8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12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50371" y="-5700978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2271558" y="6401948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5886" y="2271889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13793" y="1478769"/>
            <a:ext cx="14740788" cy="143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94"/>
              </a:lnSpc>
            </a:pPr>
            <a:r>
              <a:rPr lang="en-US" sz="8424">
                <a:solidFill>
                  <a:srgbClr val="FFFFFF"/>
                </a:solidFill>
                <a:latin typeface="Nunito Bold"/>
              </a:rPr>
              <a:t> Controle Fuzzy PD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53748" y="5793462"/>
            <a:ext cx="7760214" cy="1239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1"/>
              </a:lnSpc>
              <a:spcBef>
                <a:spcPct val="0"/>
              </a:spcBef>
            </a:pPr>
            <a:r>
              <a:rPr lang="en-US" sz="3586">
                <a:solidFill>
                  <a:srgbClr val="FFFFFF"/>
                </a:solidFill>
                <a:latin typeface="Montserrat Bold"/>
              </a:rPr>
              <a:t>Projeto Prático de Sistemas Embarcados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27037" y="-4482334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33164" y="-3394901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0"/>
                </a:lnTo>
                <a:lnTo>
                  <a:pt x="0" y="8086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4270653" y="635611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88975" y="-1776672"/>
            <a:ext cx="4204833" cy="4397211"/>
          </a:xfrm>
          <a:custGeom>
            <a:avLst/>
            <a:gdLst/>
            <a:ahLst/>
            <a:cxnLst/>
            <a:rect r="r" b="b" t="t" l="l"/>
            <a:pathLst>
              <a:path h="4397211" w="4204833">
                <a:moveTo>
                  <a:pt x="0" y="0"/>
                </a:moveTo>
                <a:lnTo>
                  <a:pt x="4204833" y="0"/>
                </a:lnTo>
                <a:lnTo>
                  <a:pt x="4204833" y="4397211"/>
                </a:lnTo>
                <a:lnTo>
                  <a:pt x="0" y="43972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473767">
            <a:off x="-1272424" y="8529517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8" y="0"/>
                </a:lnTo>
                <a:lnTo>
                  <a:pt x="4602248" y="3514966"/>
                </a:lnTo>
                <a:lnTo>
                  <a:pt x="0" y="35149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63061" y="-178905"/>
            <a:ext cx="3968205" cy="3028990"/>
          </a:xfrm>
          <a:custGeom>
            <a:avLst/>
            <a:gdLst/>
            <a:ahLst/>
            <a:cxnLst/>
            <a:rect r="r" b="b" t="t" l="l"/>
            <a:pathLst>
              <a:path h="3028990" w="3968205">
                <a:moveTo>
                  <a:pt x="0" y="0"/>
                </a:moveTo>
                <a:lnTo>
                  <a:pt x="3968205" y="0"/>
                </a:lnTo>
                <a:lnTo>
                  <a:pt x="3968205" y="3028990"/>
                </a:lnTo>
                <a:lnTo>
                  <a:pt x="0" y="3028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662" t="0" r="-166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69699" y="2620539"/>
            <a:ext cx="10348603" cy="6235033"/>
          </a:xfrm>
          <a:custGeom>
            <a:avLst/>
            <a:gdLst/>
            <a:ahLst/>
            <a:cxnLst/>
            <a:rect r="r" b="b" t="t" l="l"/>
            <a:pathLst>
              <a:path h="6235033" w="10348603">
                <a:moveTo>
                  <a:pt x="0" y="0"/>
                </a:moveTo>
                <a:lnTo>
                  <a:pt x="10348602" y="0"/>
                </a:lnTo>
                <a:lnTo>
                  <a:pt x="10348602" y="6235033"/>
                </a:lnTo>
                <a:lnTo>
                  <a:pt x="0" y="62350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414589" y="552879"/>
            <a:ext cx="5458822" cy="92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6"/>
              </a:lnSpc>
              <a:spcBef>
                <a:spcPct val="0"/>
              </a:spcBef>
            </a:pPr>
            <a:r>
              <a:rPr lang="en-US" sz="5469">
                <a:solidFill>
                  <a:srgbClr val="FFFFFF"/>
                </a:solidFill>
                <a:latin typeface="Nunito"/>
              </a:rPr>
              <a:t>Tabela de Regras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98231" y="2162375"/>
            <a:ext cx="9480003" cy="7378602"/>
          </a:xfrm>
          <a:custGeom>
            <a:avLst/>
            <a:gdLst/>
            <a:ahLst/>
            <a:cxnLst/>
            <a:rect r="r" b="b" t="t" l="l"/>
            <a:pathLst>
              <a:path h="7378602" w="9480003">
                <a:moveTo>
                  <a:pt x="0" y="0"/>
                </a:moveTo>
                <a:lnTo>
                  <a:pt x="9480003" y="0"/>
                </a:lnTo>
                <a:lnTo>
                  <a:pt x="9480003" y="7378602"/>
                </a:lnTo>
                <a:lnTo>
                  <a:pt x="0" y="73786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799298" y="357690"/>
            <a:ext cx="8689403" cy="79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1"/>
              </a:lnSpc>
            </a:pPr>
            <a:r>
              <a:rPr lang="en-US" sz="4686">
                <a:solidFill>
                  <a:srgbClr val="FFFFFF"/>
                </a:solidFill>
                <a:latin typeface="Nunito Ultra-Bold"/>
              </a:rPr>
              <a:t>Interface Gráfica(Node-Red)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56977" y="-3207298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3420" y="1177460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09490" y="1386632"/>
            <a:ext cx="8786811" cy="8421864"/>
          </a:xfrm>
          <a:custGeom>
            <a:avLst/>
            <a:gdLst/>
            <a:ahLst/>
            <a:cxnLst/>
            <a:rect r="r" b="b" t="t" l="l"/>
            <a:pathLst>
              <a:path h="8421864" w="8786811">
                <a:moveTo>
                  <a:pt x="0" y="0"/>
                </a:moveTo>
                <a:lnTo>
                  <a:pt x="8786811" y="0"/>
                </a:lnTo>
                <a:lnTo>
                  <a:pt x="8786811" y="8421863"/>
                </a:lnTo>
                <a:lnTo>
                  <a:pt x="0" y="84218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2784" y="4375403"/>
            <a:ext cx="3905953" cy="5433092"/>
          </a:xfrm>
          <a:custGeom>
            <a:avLst/>
            <a:gdLst/>
            <a:ahLst/>
            <a:cxnLst/>
            <a:rect r="r" b="b" t="t" l="l"/>
            <a:pathLst>
              <a:path h="5433092" w="3905953">
                <a:moveTo>
                  <a:pt x="0" y="0"/>
                </a:moveTo>
                <a:lnTo>
                  <a:pt x="3905952" y="0"/>
                </a:lnTo>
                <a:lnTo>
                  <a:pt x="3905952" y="5433092"/>
                </a:lnTo>
                <a:lnTo>
                  <a:pt x="0" y="5433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53560" y="4375403"/>
            <a:ext cx="3941107" cy="5409656"/>
          </a:xfrm>
          <a:custGeom>
            <a:avLst/>
            <a:gdLst/>
            <a:ahLst/>
            <a:cxnLst/>
            <a:rect r="r" b="b" t="t" l="l"/>
            <a:pathLst>
              <a:path h="5409656" w="3941107">
                <a:moveTo>
                  <a:pt x="0" y="0"/>
                </a:moveTo>
                <a:lnTo>
                  <a:pt x="3941106" y="0"/>
                </a:lnTo>
                <a:lnTo>
                  <a:pt x="3941106" y="5409656"/>
                </a:lnTo>
                <a:lnTo>
                  <a:pt x="0" y="54096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44967" y="359290"/>
            <a:ext cx="10798065" cy="81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7"/>
              </a:lnSpc>
              <a:spcBef>
                <a:spcPct val="0"/>
              </a:spcBef>
            </a:pPr>
            <a:r>
              <a:rPr lang="en-US" sz="4791">
                <a:solidFill>
                  <a:srgbClr val="FFFFFF"/>
                </a:solidFill>
                <a:latin typeface="Nunito"/>
              </a:rPr>
              <a:t>Gráfico do Deslocamento e do Erro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19736" y="3201304"/>
            <a:ext cx="4408754" cy="598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5"/>
              </a:lnSpc>
              <a:spcBef>
                <a:spcPct val="0"/>
              </a:spcBef>
            </a:pPr>
            <a:r>
              <a:rPr lang="en-US" sz="3525">
                <a:solidFill>
                  <a:srgbClr val="FFFFFF"/>
                </a:solidFill>
                <a:latin typeface="Montserrat"/>
              </a:rPr>
              <a:t>Andar Atual: 1º (8m)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8281" y="3194795"/>
            <a:ext cx="3790455" cy="605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7"/>
              </a:lnSpc>
              <a:spcBef>
                <a:spcPct val="0"/>
              </a:spcBef>
            </a:pPr>
            <a:r>
              <a:rPr lang="en-US" sz="3505">
                <a:solidFill>
                  <a:srgbClr val="FFFFFF"/>
                </a:solidFill>
                <a:latin typeface="Montserrat"/>
              </a:rPr>
              <a:t>SetPoint: 3º(14m)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4104" y="1504140"/>
            <a:ext cx="6678911" cy="78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9"/>
              </a:lnSpc>
              <a:spcBef>
                <a:spcPct val="0"/>
              </a:spcBef>
            </a:pPr>
            <a:r>
              <a:rPr lang="en-US" sz="4613">
                <a:solidFill>
                  <a:srgbClr val="FFFFFF"/>
                </a:solidFill>
                <a:latin typeface="Montserrat"/>
              </a:rPr>
              <a:t>Deslocamento até 9m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1393" y="2514611"/>
            <a:ext cx="5228570" cy="47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1"/>
              </a:lnSpc>
              <a:spcBef>
                <a:spcPct val="0"/>
              </a:spcBef>
            </a:pPr>
            <a:r>
              <a:rPr lang="en-US" sz="2837">
                <a:solidFill>
                  <a:srgbClr val="FFFFFF"/>
                </a:solidFill>
                <a:latin typeface="Montserrat"/>
              </a:rPr>
              <a:t>Variáveis de Entrada Estática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56977" y="-3207298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3420" y="1177460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4831" y="4352067"/>
            <a:ext cx="3843905" cy="5456329"/>
          </a:xfrm>
          <a:custGeom>
            <a:avLst/>
            <a:gdLst/>
            <a:ahLst/>
            <a:cxnLst/>
            <a:rect r="r" b="b" t="t" l="l"/>
            <a:pathLst>
              <a:path h="5456329" w="3843905">
                <a:moveTo>
                  <a:pt x="0" y="0"/>
                </a:moveTo>
                <a:lnTo>
                  <a:pt x="3843905" y="0"/>
                </a:lnTo>
                <a:lnTo>
                  <a:pt x="3843905" y="5456329"/>
                </a:lnTo>
                <a:lnTo>
                  <a:pt x="0" y="5456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47660" y="4352067"/>
            <a:ext cx="4214110" cy="5456329"/>
          </a:xfrm>
          <a:custGeom>
            <a:avLst/>
            <a:gdLst/>
            <a:ahLst/>
            <a:cxnLst/>
            <a:rect r="r" b="b" t="t" l="l"/>
            <a:pathLst>
              <a:path h="5456329" w="4214110">
                <a:moveTo>
                  <a:pt x="0" y="0"/>
                </a:moveTo>
                <a:lnTo>
                  <a:pt x="4214110" y="0"/>
                </a:lnTo>
                <a:lnTo>
                  <a:pt x="4214110" y="5456329"/>
                </a:lnTo>
                <a:lnTo>
                  <a:pt x="0" y="54563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1412010"/>
            <a:ext cx="8801537" cy="8396387"/>
          </a:xfrm>
          <a:custGeom>
            <a:avLst/>
            <a:gdLst/>
            <a:ahLst/>
            <a:cxnLst/>
            <a:rect r="r" b="b" t="t" l="l"/>
            <a:pathLst>
              <a:path h="8396387" w="8801537">
                <a:moveTo>
                  <a:pt x="0" y="0"/>
                </a:moveTo>
                <a:lnTo>
                  <a:pt x="8801537" y="0"/>
                </a:lnTo>
                <a:lnTo>
                  <a:pt x="8801537" y="8396386"/>
                </a:lnTo>
                <a:lnTo>
                  <a:pt x="0" y="83963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44967" y="359290"/>
            <a:ext cx="10798065" cy="81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7"/>
              </a:lnSpc>
              <a:spcBef>
                <a:spcPct val="0"/>
              </a:spcBef>
            </a:pPr>
            <a:r>
              <a:rPr lang="en-US" sz="4791">
                <a:solidFill>
                  <a:srgbClr val="FFFFFF"/>
                </a:solidFill>
                <a:latin typeface="Nunito"/>
              </a:rPr>
              <a:t>Gráfico do Deslocamento e do Erro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48049" y="3201304"/>
            <a:ext cx="4752127" cy="598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5"/>
              </a:lnSpc>
              <a:spcBef>
                <a:spcPct val="0"/>
              </a:spcBef>
            </a:pPr>
            <a:r>
              <a:rPr lang="en-US" sz="3525">
                <a:solidFill>
                  <a:srgbClr val="FFFFFF"/>
                </a:solidFill>
                <a:latin typeface="Montserrat"/>
              </a:rPr>
              <a:t>Andar Atual: 7º (26m)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8281" y="3194795"/>
            <a:ext cx="3790455" cy="605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7"/>
              </a:lnSpc>
              <a:spcBef>
                <a:spcPct val="0"/>
              </a:spcBef>
            </a:pPr>
            <a:r>
              <a:rPr lang="en-US" sz="3505">
                <a:solidFill>
                  <a:srgbClr val="FFFFFF"/>
                </a:solidFill>
                <a:latin typeface="Montserrat"/>
              </a:rPr>
              <a:t>SetPoint: 3º(14m)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5035" y="1600519"/>
            <a:ext cx="6865249" cy="78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9"/>
              </a:lnSpc>
              <a:spcBef>
                <a:spcPct val="0"/>
              </a:spcBef>
            </a:pPr>
            <a:r>
              <a:rPr lang="en-US" sz="4613">
                <a:solidFill>
                  <a:srgbClr val="FFFFFF"/>
                </a:solidFill>
                <a:latin typeface="Montserrat"/>
              </a:rPr>
              <a:t>Deslocamento até 15m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33375" y="2563536"/>
            <a:ext cx="5228570" cy="47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1"/>
              </a:lnSpc>
              <a:spcBef>
                <a:spcPct val="0"/>
              </a:spcBef>
            </a:pPr>
            <a:r>
              <a:rPr lang="en-US" sz="2837">
                <a:solidFill>
                  <a:srgbClr val="FFFFFF"/>
                </a:solidFill>
                <a:latin typeface="Montserrat"/>
              </a:rPr>
              <a:t>Variáveis de Entrada Estática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85806" y="-3398829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3420" y="1177460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7650" y="4476798"/>
            <a:ext cx="3931086" cy="5557742"/>
          </a:xfrm>
          <a:custGeom>
            <a:avLst/>
            <a:gdLst/>
            <a:ahLst/>
            <a:cxnLst/>
            <a:rect r="r" b="b" t="t" l="l"/>
            <a:pathLst>
              <a:path h="5557742" w="3931086">
                <a:moveTo>
                  <a:pt x="0" y="0"/>
                </a:moveTo>
                <a:lnTo>
                  <a:pt x="3931086" y="0"/>
                </a:lnTo>
                <a:lnTo>
                  <a:pt x="3931086" y="5557742"/>
                </a:lnTo>
                <a:lnTo>
                  <a:pt x="0" y="55577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48307" y="4476798"/>
            <a:ext cx="4180182" cy="5557742"/>
          </a:xfrm>
          <a:custGeom>
            <a:avLst/>
            <a:gdLst/>
            <a:ahLst/>
            <a:cxnLst/>
            <a:rect r="r" b="b" t="t" l="l"/>
            <a:pathLst>
              <a:path h="5557742" w="4180182">
                <a:moveTo>
                  <a:pt x="0" y="0"/>
                </a:moveTo>
                <a:lnTo>
                  <a:pt x="4180183" y="0"/>
                </a:lnTo>
                <a:lnTo>
                  <a:pt x="4180183" y="5557742"/>
                </a:lnTo>
                <a:lnTo>
                  <a:pt x="0" y="55577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1741883"/>
            <a:ext cx="8892967" cy="8292657"/>
          </a:xfrm>
          <a:custGeom>
            <a:avLst/>
            <a:gdLst/>
            <a:ahLst/>
            <a:cxnLst/>
            <a:rect r="r" b="b" t="t" l="l"/>
            <a:pathLst>
              <a:path h="8292657" w="8892967">
                <a:moveTo>
                  <a:pt x="0" y="0"/>
                </a:moveTo>
                <a:lnTo>
                  <a:pt x="8892967" y="0"/>
                </a:lnTo>
                <a:lnTo>
                  <a:pt x="8892967" y="8292657"/>
                </a:lnTo>
                <a:lnTo>
                  <a:pt x="0" y="82926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29457" y="210530"/>
            <a:ext cx="10798065" cy="81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7"/>
              </a:lnSpc>
              <a:spcBef>
                <a:spcPct val="0"/>
              </a:spcBef>
            </a:pPr>
            <a:r>
              <a:rPr lang="en-US" sz="4791">
                <a:solidFill>
                  <a:srgbClr val="FFFFFF"/>
                </a:solidFill>
                <a:latin typeface="Nunito"/>
              </a:rPr>
              <a:t>Gráfico do Deslocamento e do Erro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19736" y="3201304"/>
            <a:ext cx="4408754" cy="598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5"/>
              </a:lnSpc>
              <a:spcBef>
                <a:spcPct val="0"/>
              </a:spcBef>
            </a:pPr>
            <a:r>
              <a:rPr lang="en-US" sz="3525">
                <a:solidFill>
                  <a:srgbClr val="FFFFFF"/>
                </a:solidFill>
                <a:latin typeface="Montserrat"/>
              </a:rPr>
              <a:t>Andar Atual: 1º (8m)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7350" y="3194795"/>
            <a:ext cx="3892316" cy="605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7"/>
              </a:lnSpc>
              <a:spcBef>
                <a:spcPct val="0"/>
              </a:spcBef>
            </a:pPr>
            <a:r>
              <a:rPr lang="en-US" sz="3505">
                <a:solidFill>
                  <a:srgbClr val="FFFFFF"/>
                </a:solidFill>
                <a:latin typeface="Montserrat"/>
              </a:rPr>
              <a:t>SetPoint: 8º(29m)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6476" y="1477253"/>
            <a:ext cx="6866520" cy="78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9"/>
              </a:lnSpc>
              <a:spcBef>
                <a:spcPct val="0"/>
              </a:spcBef>
            </a:pPr>
            <a:r>
              <a:rPr lang="en-US" sz="4613">
                <a:solidFill>
                  <a:srgbClr val="FFFFFF"/>
                </a:solidFill>
                <a:latin typeface="Montserrat"/>
              </a:rPr>
              <a:t>Deslocamento até 21m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1393" y="2514611"/>
            <a:ext cx="5228570" cy="47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1"/>
              </a:lnSpc>
              <a:spcBef>
                <a:spcPct val="0"/>
              </a:spcBef>
            </a:pPr>
            <a:r>
              <a:rPr lang="en-US" sz="2837">
                <a:solidFill>
                  <a:srgbClr val="FFFFFF"/>
                </a:solidFill>
                <a:latin typeface="Montserrat"/>
              </a:rPr>
              <a:t>Variáveis de Entrada Estática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4734" y="-13176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6"/>
                </a:lnTo>
                <a:lnTo>
                  <a:pt x="0" y="26352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9122695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59"/>
                </a:lnTo>
                <a:lnTo>
                  <a:pt x="0" y="30404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09773" y="-3796878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6" y="0"/>
                </a:lnTo>
                <a:lnTo>
                  <a:pt x="6888896" y="7185289"/>
                </a:lnTo>
                <a:lnTo>
                  <a:pt x="0" y="7185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8142" y="1943781"/>
            <a:ext cx="5404826" cy="7750316"/>
          </a:xfrm>
          <a:custGeom>
            <a:avLst/>
            <a:gdLst/>
            <a:ahLst/>
            <a:cxnLst/>
            <a:rect r="r" b="b" t="t" l="l"/>
            <a:pathLst>
              <a:path h="7750316" w="5404826">
                <a:moveTo>
                  <a:pt x="0" y="0"/>
                </a:moveTo>
                <a:lnTo>
                  <a:pt x="5404825" y="0"/>
                </a:lnTo>
                <a:lnTo>
                  <a:pt x="5404825" y="7750316"/>
                </a:lnTo>
                <a:lnTo>
                  <a:pt x="0" y="77503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62618" y="3650439"/>
            <a:ext cx="4107767" cy="5417490"/>
          </a:xfrm>
          <a:custGeom>
            <a:avLst/>
            <a:gdLst/>
            <a:ahLst/>
            <a:cxnLst/>
            <a:rect r="r" b="b" t="t" l="l"/>
            <a:pathLst>
              <a:path h="5417490" w="4107767">
                <a:moveTo>
                  <a:pt x="0" y="0"/>
                </a:moveTo>
                <a:lnTo>
                  <a:pt x="4107768" y="0"/>
                </a:lnTo>
                <a:lnTo>
                  <a:pt x="4107768" y="5417490"/>
                </a:lnTo>
                <a:lnTo>
                  <a:pt x="0" y="54174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85685" y="3650439"/>
            <a:ext cx="4359263" cy="5417490"/>
          </a:xfrm>
          <a:custGeom>
            <a:avLst/>
            <a:gdLst/>
            <a:ahLst/>
            <a:cxnLst/>
            <a:rect r="r" b="b" t="t" l="l"/>
            <a:pathLst>
              <a:path h="5417490" w="4359263">
                <a:moveTo>
                  <a:pt x="0" y="0"/>
                </a:moveTo>
                <a:lnTo>
                  <a:pt x="4359263" y="0"/>
                </a:lnTo>
                <a:lnTo>
                  <a:pt x="4359263" y="5417490"/>
                </a:lnTo>
                <a:lnTo>
                  <a:pt x="0" y="541749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529457" y="210530"/>
            <a:ext cx="10798065" cy="81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7"/>
              </a:lnSpc>
              <a:spcBef>
                <a:spcPct val="0"/>
              </a:spcBef>
            </a:pPr>
            <a:r>
              <a:rPr lang="en-US" sz="4791">
                <a:solidFill>
                  <a:srgbClr val="FFFFFF"/>
                </a:solidFill>
                <a:latin typeface="Nunito"/>
              </a:rPr>
              <a:t>Gráfico do Deslocamento e do Erro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00647" y="2290979"/>
            <a:ext cx="5539477" cy="47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1"/>
              </a:lnSpc>
              <a:spcBef>
                <a:spcPct val="0"/>
              </a:spcBef>
            </a:pPr>
            <a:r>
              <a:rPr lang="en-US" sz="2837">
                <a:solidFill>
                  <a:srgbClr val="FFFFFF"/>
                </a:solidFill>
                <a:latin typeface="Montserrat"/>
              </a:rPr>
              <a:t>Variáveis de Entrada Dinâmica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826289" y="490836"/>
            <a:ext cx="4635422" cy="1064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3"/>
              </a:lnSpc>
            </a:pPr>
            <a:r>
              <a:rPr lang="en-US" sz="6245">
                <a:solidFill>
                  <a:srgbClr val="FFFFFF"/>
                </a:solidFill>
                <a:latin typeface="Nunito Ultra-Bold"/>
              </a:rPr>
              <a:t>Conclusões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85478" y="3384487"/>
            <a:ext cx="14317044" cy="398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5"/>
              </a:lnSpc>
            </a:pPr>
          </a:p>
          <a:p>
            <a:pPr algn="l" marL="825960" indent="-412980" lvl="1">
              <a:lnSpc>
                <a:spcPts val="5355"/>
              </a:lnSpc>
              <a:buFont typeface="Arial"/>
              <a:buChar char="•"/>
            </a:pPr>
            <a:r>
              <a:rPr lang="en-US" sz="3825">
                <a:solidFill>
                  <a:srgbClr val="FFFFFF"/>
                </a:solidFill>
                <a:latin typeface="Montserrat"/>
              </a:rPr>
              <a:t>Ao ajustar a tolerância na variação do erro e a base de regras, permite que a resposta seja menos/mais agressiva</a:t>
            </a:r>
          </a:p>
          <a:p>
            <a:pPr algn="l" marL="825960" indent="-412980" lvl="1">
              <a:lnSpc>
                <a:spcPts val="5355"/>
              </a:lnSpc>
              <a:buFont typeface="Arial"/>
              <a:buChar char="•"/>
            </a:pPr>
            <a:r>
              <a:rPr lang="en-US" sz="3825">
                <a:solidFill>
                  <a:srgbClr val="FFFFFF"/>
                </a:solidFill>
                <a:latin typeface="Montserrat"/>
              </a:rPr>
              <a:t>A tolerância de erro admitida durante a etapa de “Considerações do Projeto” foi alcançada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3539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04203" y="4395619"/>
            <a:ext cx="12101743" cy="1343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6"/>
              </a:lnSpc>
            </a:pPr>
            <a:r>
              <a:rPr lang="en-US" sz="7861">
                <a:solidFill>
                  <a:srgbClr val="FFFFFF"/>
                </a:solidFill>
                <a:latin typeface="Nunito Ultra-Bold"/>
              </a:rPr>
              <a:t>Obrigado pela atenção!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41393" y="2797072"/>
            <a:ext cx="4290504" cy="6461228"/>
            <a:chOff x="0" y="0"/>
            <a:chExt cx="1565187" cy="2357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183515" y="3069183"/>
            <a:ext cx="3678177" cy="367817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5454" t="0" r="-5454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966592" y="2797072"/>
            <a:ext cx="4290504" cy="6461228"/>
            <a:chOff x="0" y="0"/>
            <a:chExt cx="1565187" cy="23570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272755" y="3125236"/>
            <a:ext cx="3678177" cy="3678177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056104" y="2797072"/>
            <a:ext cx="4290504" cy="6461228"/>
            <a:chOff x="0" y="0"/>
            <a:chExt cx="1565187" cy="23570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362267" y="3125236"/>
            <a:ext cx="3678177" cy="367817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0" t="-15632" r="0" b="-15632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584449" y="329858"/>
            <a:ext cx="7119102" cy="1676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unito Ultra-Bold"/>
              </a:rPr>
              <a:t>Integrantes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89336" y="6863283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Igor Villamarim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314534" y="6863283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Matheus Carvalho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04046" y="6863283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Gabriel Gemelle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496" y="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92626" y="-1806371"/>
            <a:ext cx="7242652" cy="7242652"/>
          </a:xfrm>
          <a:custGeom>
            <a:avLst/>
            <a:gdLst/>
            <a:ahLst/>
            <a:cxnLst/>
            <a:rect r="r" b="b" t="t" l="l"/>
            <a:pathLst>
              <a:path h="7242652" w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98699" y="985182"/>
            <a:ext cx="12690602" cy="1488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13"/>
              </a:lnSpc>
            </a:pPr>
            <a:r>
              <a:rPr lang="en-US" sz="8652">
                <a:solidFill>
                  <a:srgbClr val="FFFFFF"/>
                </a:solidFill>
                <a:latin typeface="Nunito Ultra-Bold"/>
              </a:rPr>
              <a:t>Introdução ao Projeto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84256" y="256959"/>
            <a:ext cx="8673772" cy="6160732"/>
          </a:xfrm>
          <a:custGeom>
            <a:avLst/>
            <a:gdLst/>
            <a:ahLst/>
            <a:cxnLst/>
            <a:rect r="r" b="b" t="t" l="l"/>
            <a:pathLst>
              <a:path h="6160732" w="8673772">
                <a:moveTo>
                  <a:pt x="0" y="0"/>
                </a:moveTo>
                <a:lnTo>
                  <a:pt x="8673772" y="0"/>
                </a:lnTo>
                <a:lnTo>
                  <a:pt x="8673772" y="6160732"/>
                </a:lnTo>
                <a:lnTo>
                  <a:pt x="0" y="61607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25316" y="4378671"/>
            <a:ext cx="15733984" cy="203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6"/>
              </a:lnSpc>
            </a:pPr>
            <a:r>
              <a:rPr lang="en-US" sz="3869">
                <a:solidFill>
                  <a:srgbClr val="FFFFFF"/>
                </a:solidFill>
                <a:latin typeface="Nunito Ultra-Bold"/>
              </a:rPr>
              <a:t>A ideia do projeto é o controle de velocidade e altura de elevadores em prédios residenciais por uso de um sensor e o uso da Lógica Fuzzy aplicada a tal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76122" y="-273501"/>
            <a:ext cx="2809645" cy="5085330"/>
          </a:xfrm>
          <a:custGeom>
            <a:avLst/>
            <a:gdLst/>
            <a:ahLst/>
            <a:cxnLst/>
            <a:rect r="r" b="b" t="t" l="l"/>
            <a:pathLst>
              <a:path h="5085330" w="2809645">
                <a:moveTo>
                  <a:pt x="0" y="0"/>
                </a:moveTo>
                <a:lnTo>
                  <a:pt x="2809644" y="0"/>
                </a:lnTo>
                <a:lnTo>
                  <a:pt x="2809644" y="5085329"/>
                </a:lnTo>
                <a:lnTo>
                  <a:pt x="0" y="5085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24988" y="1150136"/>
            <a:ext cx="7922814" cy="1041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3"/>
              </a:lnSpc>
            </a:pPr>
            <a:r>
              <a:rPr lang="en-US" sz="6095">
                <a:solidFill>
                  <a:srgbClr val="FFFFFF"/>
                </a:solidFill>
                <a:latin typeface="Nunito Ultra-Bold"/>
              </a:rPr>
              <a:t>Descrição do Sistema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96822" y="3573078"/>
            <a:ext cx="12941727" cy="2399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3458">
                <a:solidFill>
                  <a:srgbClr val="FFFFFF"/>
                </a:solidFill>
                <a:latin typeface="Montserrat Bold"/>
              </a:rPr>
              <a:t>Características do Sistema: </a:t>
            </a:r>
          </a:p>
          <a:p>
            <a:pPr algn="l" marL="746617" indent="-373308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FFFFFF"/>
                </a:solidFill>
                <a:latin typeface="Montserrat"/>
              </a:rPr>
              <a:t>Faixa de descolamento: Térreo ao 8º Andar( 4m a 29m)</a:t>
            </a:r>
          </a:p>
          <a:p>
            <a:pPr algn="l" marL="746617" indent="-373308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FFFFFF"/>
                </a:solidFill>
                <a:latin typeface="Montserrat"/>
              </a:rPr>
              <a:t>Velocidade: 0.35 a 1,0m/s</a:t>
            </a:r>
          </a:p>
          <a:p>
            <a:pPr algn="l" marL="746617" indent="-373308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FFFFFF"/>
                </a:solidFill>
                <a:latin typeface="Montserrat"/>
              </a:rPr>
              <a:t>Potência do Motor: 31.5 a 90%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96822" y="6536943"/>
            <a:ext cx="16694691" cy="1807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3458">
                <a:solidFill>
                  <a:srgbClr val="FFFFFF"/>
                </a:solidFill>
                <a:latin typeface="Montserrat Bold"/>
              </a:rPr>
              <a:t>Função de Trânsferência:</a:t>
            </a:r>
          </a:p>
          <a:p>
            <a:pPr algn="l">
              <a:lnSpc>
                <a:spcPts val="4841"/>
              </a:lnSpc>
            </a:pPr>
          </a:p>
          <a:p>
            <a:pPr algn="l">
              <a:lnSpc>
                <a:spcPts val="4841"/>
              </a:lnSpc>
            </a:pPr>
            <a:r>
              <a:rPr lang="en-US" sz="3458">
                <a:solidFill>
                  <a:srgbClr val="FFFFFF"/>
                </a:solidFill>
                <a:latin typeface="Montserrat Bold"/>
              </a:rPr>
              <a:t>            posiçãoAtual = posiçãoAtual * 0.996 + potênciaMotor * 0.00951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164390" y="-975567"/>
            <a:ext cx="5406805" cy="5406805"/>
          </a:xfrm>
          <a:custGeom>
            <a:avLst/>
            <a:gdLst/>
            <a:ahLst/>
            <a:cxnLst/>
            <a:rect r="r" b="b" t="t" l="l"/>
            <a:pathLst>
              <a:path h="5406805" w="5406805">
                <a:moveTo>
                  <a:pt x="0" y="0"/>
                </a:moveTo>
                <a:lnTo>
                  <a:pt x="5406804" y="0"/>
                </a:lnTo>
                <a:lnTo>
                  <a:pt x="5406804" y="5406805"/>
                </a:lnTo>
                <a:lnTo>
                  <a:pt x="0" y="5406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52675" y="3578803"/>
            <a:ext cx="12382649" cy="2399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3458">
                <a:solidFill>
                  <a:srgbClr val="FFFFFF"/>
                </a:solidFill>
                <a:latin typeface="Montserrat Bold"/>
              </a:rPr>
              <a:t>Erro: </a:t>
            </a:r>
          </a:p>
          <a:p>
            <a:pPr algn="l" marL="746617" indent="-373308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FFFFFF"/>
                </a:solidFill>
                <a:latin typeface="Montserrat"/>
              </a:rPr>
              <a:t>Erro Máximo: 25 m</a:t>
            </a:r>
          </a:p>
          <a:p>
            <a:pPr algn="l" marL="746617" indent="-373308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FFFFFF"/>
                </a:solidFill>
                <a:latin typeface="Montserrat"/>
              </a:rPr>
              <a:t>Erro Mínimo: 0 m </a:t>
            </a:r>
          </a:p>
          <a:p>
            <a:pPr algn="l" marL="746617" indent="-373308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FFFFFF"/>
                </a:solidFill>
                <a:latin typeface="Montserrat"/>
              </a:rPr>
              <a:t>Tolerância de +/- 10 cm para o erro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404656" y="-1480313"/>
            <a:ext cx="5406805" cy="5406805"/>
          </a:xfrm>
          <a:custGeom>
            <a:avLst/>
            <a:gdLst/>
            <a:ahLst/>
            <a:cxnLst/>
            <a:rect r="r" b="b" t="t" l="l"/>
            <a:pathLst>
              <a:path h="5406805" w="5406805">
                <a:moveTo>
                  <a:pt x="0" y="0"/>
                </a:moveTo>
                <a:lnTo>
                  <a:pt x="5406804" y="0"/>
                </a:lnTo>
                <a:lnTo>
                  <a:pt x="5406804" y="5406804"/>
                </a:lnTo>
                <a:lnTo>
                  <a:pt x="0" y="5406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149" y="-47172"/>
            <a:ext cx="2404066" cy="3973663"/>
          </a:xfrm>
          <a:custGeom>
            <a:avLst/>
            <a:gdLst/>
            <a:ahLst/>
            <a:cxnLst/>
            <a:rect r="r" b="b" t="t" l="l"/>
            <a:pathLst>
              <a:path h="3973663" w="2404066">
                <a:moveTo>
                  <a:pt x="0" y="0"/>
                </a:moveTo>
                <a:lnTo>
                  <a:pt x="2404066" y="0"/>
                </a:lnTo>
                <a:lnTo>
                  <a:pt x="2404066" y="3973663"/>
                </a:lnTo>
                <a:lnTo>
                  <a:pt x="0" y="39736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11065" y="1108789"/>
            <a:ext cx="9465870" cy="1041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3"/>
              </a:lnSpc>
            </a:pPr>
            <a:r>
              <a:rPr lang="en-US" sz="6095">
                <a:solidFill>
                  <a:srgbClr val="FFFFFF"/>
                </a:solidFill>
                <a:latin typeface="Nunito Ultra-Bold"/>
              </a:rPr>
              <a:t>Considerações do Projeto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52675" y="6858593"/>
            <a:ext cx="12382649" cy="2399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3458">
                <a:solidFill>
                  <a:srgbClr val="FFFFFF"/>
                </a:solidFill>
                <a:latin typeface="Montserrat Bold"/>
              </a:rPr>
              <a:t>Variação do Erro: </a:t>
            </a:r>
          </a:p>
          <a:p>
            <a:pPr algn="l" marL="746617" indent="-373308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FFFFFF"/>
                </a:solidFill>
                <a:latin typeface="Montserrat"/>
              </a:rPr>
              <a:t>Variação de erro máxima(positivo): 25 m</a:t>
            </a:r>
          </a:p>
          <a:p>
            <a:pPr algn="l" marL="746617" indent="-373308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FFFFFF"/>
                </a:solidFill>
                <a:latin typeface="Montserrat"/>
              </a:rPr>
              <a:t>Variação de erro máxima(negativo): -25 m </a:t>
            </a:r>
          </a:p>
          <a:p>
            <a:pPr algn="l" marL="746617" indent="-373308" lvl="1">
              <a:lnSpc>
                <a:spcPts val="4841"/>
              </a:lnSpc>
              <a:buFont typeface="Arial"/>
              <a:buChar char="•"/>
            </a:pPr>
            <a:r>
              <a:rPr lang="en-US" sz="3458">
                <a:solidFill>
                  <a:srgbClr val="FFFFFF"/>
                </a:solidFill>
                <a:latin typeface="Montserrat"/>
              </a:rPr>
              <a:t>Tolerância de +/- 10 cm na variação do erro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2533" y="42991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5861" y="704651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58823" y="4099962"/>
            <a:ext cx="11370354" cy="147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5"/>
              </a:lnSpc>
              <a:spcBef>
                <a:spcPct val="0"/>
              </a:spcBef>
            </a:pPr>
            <a:r>
              <a:rPr lang="en-US" sz="8661">
                <a:solidFill>
                  <a:srgbClr val="FFFFFF"/>
                </a:solidFill>
                <a:latin typeface="Nunito"/>
              </a:rPr>
              <a:t>Funções de Pertinência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53093" y="5551073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3994" y="1574333"/>
            <a:ext cx="12722787" cy="3719565"/>
          </a:xfrm>
          <a:custGeom>
            <a:avLst/>
            <a:gdLst/>
            <a:ahLst/>
            <a:cxnLst/>
            <a:rect r="r" b="b" t="t" l="l"/>
            <a:pathLst>
              <a:path h="3719565" w="12722787">
                <a:moveTo>
                  <a:pt x="0" y="0"/>
                </a:moveTo>
                <a:lnTo>
                  <a:pt x="12722787" y="0"/>
                </a:lnTo>
                <a:lnTo>
                  <a:pt x="12722787" y="3719565"/>
                </a:lnTo>
                <a:lnTo>
                  <a:pt x="0" y="37195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304" r="0" b="-430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32967" y="5794517"/>
            <a:ext cx="12050238" cy="4016746"/>
          </a:xfrm>
          <a:custGeom>
            <a:avLst/>
            <a:gdLst/>
            <a:ahLst/>
            <a:cxnLst/>
            <a:rect r="r" b="b" t="t" l="l"/>
            <a:pathLst>
              <a:path h="4016746" w="12050238">
                <a:moveTo>
                  <a:pt x="0" y="0"/>
                </a:moveTo>
                <a:lnTo>
                  <a:pt x="12050239" y="0"/>
                </a:lnTo>
                <a:lnTo>
                  <a:pt x="12050239" y="4016746"/>
                </a:lnTo>
                <a:lnTo>
                  <a:pt x="0" y="40167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410802">
            <a:off x="-1365603" y="7750654"/>
            <a:ext cx="5179778" cy="2648161"/>
          </a:xfrm>
          <a:custGeom>
            <a:avLst/>
            <a:gdLst/>
            <a:ahLst/>
            <a:cxnLst/>
            <a:rect r="r" b="b" t="t" l="l"/>
            <a:pathLst>
              <a:path h="2648161" w="5179778">
                <a:moveTo>
                  <a:pt x="0" y="0"/>
                </a:moveTo>
                <a:lnTo>
                  <a:pt x="5179778" y="0"/>
                </a:lnTo>
                <a:lnTo>
                  <a:pt x="5179778" y="2648162"/>
                </a:lnTo>
                <a:lnTo>
                  <a:pt x="0" y="26481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367120" y="-2735437"/>
            <a:ext cx="5182811" cy="4532654"/>
          </a:xfrm>
          <a:custGeom>
            <a:avLst/>
            <a:gdLst/>
            <a:ahLst/>
            <a:cxnLst/>
            <a:rect r="r" b="b" t="t" l="l"/>
            <a:pathLst>
              <a:path h="4532654" w="5182811">
                <a:moveTo>
                  <a:pt x="0" y="0"/>
                </a:moveTo>
                <a:lnTo>
                  <a:pt x="5182812" y="0"/>
                </a:lnTo>
                <a:lnTo>
                  <a:pt x="5182812" y="4532654"/>
                </a:lnTo>
                <a:lnTo>
                  <a:pt x="0" y="45326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19345" y="-1203195"/>
            <a:ext cx="5437246" cy="4637310"/>
          </a:xfrm>
          <a:custGeom>
            <a:avLst/>
            <a:gdLst/>
            <a:ahLst/>
            <a:cxnLst/>
            <a:rect r="r" b="b" t="t" l="l"/>
            <a:pathLst>
              <a:path h="4637310" w="5437246">
                <a:moveTo>
                  <a:pt x="0" y="0"/>
                </a:moveTo>
                <a:lnTo>
                  <a:pt x="5437246" y="0"/>
                </a:lnTo>
                <a:lnTo>
                  <a:pt x="5437246" y="4637311"/>
                </a:lnTo>
                <a:lnTo>
                  <a:pt x="0" y="463731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428888" y="296789"/>
            <a:ext cx="1430223" cy="10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  <a:spcBef>
                <a:spcPct val="0"/>
              </a:spcBef>
            </a:pPr>
            <a:r>
              <a:rPr lang="en-US" sz="6071">
                <a:solidFill>
                  <a:srgbClr val="FFFFFF"/>
                </a:solidFill>
                <a:latin typeface="Nunito"/>
              </a:rPr>
              <a:t>Erro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59236" y="470003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0"/>
                </a:lnTo>
                <a:lnTo>
                  <a:pt x="0" y="8086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848748" y="-213678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11066" y="5767021"/>
            <a:ext cx="11560486" cy="3853495"/>
          </a:xfrm>
          <a:custGeom>
            <a:avLst/>
            <a:gdLst/>
            <a:ahLst/>
            <a:cxnLst/>
            <a:rect r="r" b="b" t="t" l="l"/>
            <a:pathLst>
              <a:path h="3853495" w="11560486">
                <a:moveTo>
                  <a:pt x="0" y="0"/>
                </a:moveTo>
                <a:lnTo>
                  <a:pt x="11560486" y="0"/>
                </a:lnTo>
                <a:lnTo>
                  <a:pt x="11560486" y="3853496"/>
                </a:lnTo>
                <a:lnTo>
                  <a:pt x="0" y="38534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018485"/>
            <a:ext cx="14181073" cy="3477696"/>
          </a:xfrm>
          <a:custGeom>
            <a:avLst/>
            <a:gdLst/>
            <a:ahLst/>
            <a:cxnLst/>
            <a:rect r="r" b="b" t="t" l="l"/>
            <a:pathLst>
              <a:path h="3477696" w="14181073">
                <a:moveTo>
                  <a:pt x="0" y="0"/>
                </a:moveTo>
                <a:lnTo>
                  <a:pt x="14181073" y="0"/>
                </a:lnTo>
                <a:lnTo>
                  <a:pt x="14181073" y="3477696"/>
                </a:lnTo>
                <a:lnTo>
                  <a:pt x="0" y="34776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106804">
            <a:off x="15420582" y="-1901175"/>
            <a:ext cx="5092236" cy="5098609"/>
          </a:xfrm>
          <a:custGeom>
            <a:avLst/>
            <a:gdLst/>
            <a:ahLst/>
            <a:cxnLst/>
            <a:rect r="r" b="b" t="t" l="l"/>
            <a:pathLst>
              <a:path h="5098609" w="5092236">
                <a:moveTo>
                  <a:pt x="0" y="0"/>
                </a:moveTo>
                <a:lnTo>
                  <a:pt x="5092236" y="0"/>
                </a:lnTo>
                <a:lnTo>
                  <a:pt x="5092236" y="5098609"/>
                </a:lnTo>
                <a:lnTo>
                  <a:pt x="0" y="50986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7108" y="6116516"/>
            <a:ext cx="4411019" cy="3772358"/>
          </a:xfrm>
          <a:custGeom>
            <a:avLst/>
            <a:gdLst/>
            <a:ahLst/>
            <a:cxnLst/>
            <a:rect r="r" b="b" t="t" l="l"/>
            <a:pathLst>
              <a:path h="3772358" w="4411019">
                <a:moveTo>
                  <a:pt x="0" y="0"/>
                </a:moveTo>
                <a:lnTo>
                  <a:pt x="4411019" y="0"/>
                </a:lnTo>
                <a:lnTo>
                  <a:pt x="4411019" y="3772358"/>
                </a:lnTo>
                <a:lnTo>
                  <a:pt x="0" y="37723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351213">
            <a:off x="-1364526" y="-1875734"/>
            <a:ext cx="4383916" cy="3751469"/>
          </a:xfrm>
          <a:custGeom>
            <a:avLst/>
            <a:gdLst/>
            <a:ahLst/>
            <a:cxnLst/>
            <a:rect r="r" b="b" t="t" l="l"/>
            <a:pathLst>
              <a:path h="3751469" w="4383916">
                <a:moveTo>
                  <a:pt x="0" y="0"/>
                </a:moveTo>
                <a:lnTo>
                  <a:pt x="4383916" y="0"/>
                </a:lnTo>
                <a:lnTo>
                  <a:pt x="4383916" y="3751468"/>
                </a:lnTo>
                <a:lnTo>
                  <a:pt x="0" y="37514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74302" y="162784"/>
            <a:ext cx="4739397" cy="86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2"/>
              </a:lnSpc>
              <a:spcBef>
                <a:spcPct val="0"/>
              </a:spcBef>
            </a:pPr>
            <a:r>
              <a:rPr lang="en-US" sz="5044">
                <a:solidFill>
                  <a:srgbClr val="FFFFFF"/>
                </a:solidFill>
                <a:latin typeface="Nunito"/>
              </a:rPr>
              <a:t>Variação do Erro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4734" y="-13176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6"/>
                </a:lnTo>
                <a:lnTo>
                  <a:pt x="0" y="26352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9122695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59"/>
                </a:lnTo>
                <a:lnTo>
                  <a:pt x="0" y="30404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09773" y="-3796878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6" y="0"/>
                </a:lnTo>
                <a:lnTo>
                  <a:pt x="6888896" y="7185289"/>
                </a:lnTo>
                <a:lnTo>
                  <a:pt x="0" y="7185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44774" y="5767021"/>
            <a:ext cx="10614526" cy="3538175"/>
          </a:xfrm>
          <a:custGeom>
            <a:avLst/>
            <a:gdLst/>
            <a:ahLst/>
            <a:cxnLst/>
            <a:rect r="r" b="b" t="t" l="l"/>
            <a:pathLst>
              <a:path h="3538175" w="10614526">
                <a:moveTo>
                  <a:pt x="0" y="0"/>
                </a:moveTo>
                <a:lnTo>
                  <a:pt x="10614526" y="0"/>
                </a:lnTo>
                <a:lnTo>
                  <a:pt x="10614526" y="3538176"/>
                </a:lnTo>
                <a:lnTo>
                  <a:pt x="0" y="35381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2550" y="1971711"/>
            <a:ext cx="15436039" cy="3171789"/>
          </a:xfrm>
          <a:custGeom>
            <a:avLst/>
            <a:gdLst/>
            <a:ahLst/>
            <a:cxnLst/>
            <a:rect r="r" b="b" t="t" l="l"/>
            <a:pathLst>
              <a:path h="3171789" w="15436039">
                <a:moveTo>
                  <a:pt x="0" y="0"/>
                </a:moveTo>
                <a:lnTo>
                  <a:pt x="15436039" y="0"/>
                </a:lnTo>
                <a:lnTo>
                  <a:pt x="15436039" y="3171789"/>
                </a:lnTo>
                <a:lnTo>
                  <a:pt x="0" y="31717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647507" y="162784"/>
            <a:ext cx="6992985" cy="86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2"/>
              </a:lnSpc>
              <a:spcBef>
                <a:spcPct val="0"/>
              </a:spcBef>
            </a:pPr>
            <a:r>
              <a:rPr lang="en-US" sz="5044">
                <a:solidFill>
                  <a:srgbClr val="FFFFFF"/>
                </a:solidFill>
                <a:latin typeface="Nunito"/>
              </a:rPr>
              <a:t>Saída da Potência Motor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DAGJF3pwHEU</dc:identifier>
  <dcterms:modified xsi:type="dcterms:W3CDTF">2011-08-01T06:04:30Z</dcterms:modified>
  <cp:revision>1</cp:revision>
  <dc:title>Blue Purple Futuristic Modern 3D Tech Company Business Presentation</dc:title>
</cp:coreProperties>
</file>